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1"/>
  </p:notesMasterIdLst>
  <p:sldIdLst>
    <p:sldId id="256" r:id="rId2"/>
    <p:sldId id="259" r:id="rId3"/>
    <p:sldId id="260" r:id="rId4"/>
    <p:sldId id="261" r:id="rId5"/>
    <p:sldId id="262" r:id="rId6"/>
    <p:sldId id="305" r:id="rId7"/>
    <p:sldId id="306" r:id="rId8"/>
    <p:sldId id="267" r:id="rId9"/>
    <p:sldId id="307" r:id="rId10"/>
  </p:sldIdLst>
  <p:sldSz cx="9144000" cy="5143500" type="screen16x9"/>
  <p:notesSz cx="6858000" cy="9144000"/>
  <p:embeddedFontLst>
    <p:embeddedFont>
      <p:font typeface="Anton" pitchFamily="2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Segoe UI Variable Text Semibold" pitchFamily="2" charset="0"/>
      <p:bold r:id="rId21"/>
    </p:embeddedFont>
    <p:embeddedFont>
      <p:font typeface="Sitka Banner Semibold" pitchFamily="2" charset="0"/>
      <p:bold r:id="rId22"/>
      <p:boldItalic r:id="rId23"/>
    </p:embeddedFont>
    <p:embeddedFont>
      <p:font typeface="Sitka Display Semibold" pitchFamily="2" charset="0"/>
      <p:bold r:id="rId24"/>
      <p:boldItalic r:id="rId25"/>
    </p:embeddedFont>
    <p:embeddedFont>
      <p:font typeface="Sitka Heading Semibold" pitchFamily="2" charset="0"/>
      <p:bold r:id="rId26"/>
      <p:boldItalic r:id="rId27"/>
    </p:embeddedFont>
    <p:embeddedFont>
      <p:font typeface="Staatliches" pitchFamily="2" charset="0"/>
      <p:regular r:id="rId28"/>
    </p:embeddedFont>
    <p:embeddedFont>
      <p:font typeface="Work Sans" pitchFamily="2" charset="0"/>
      <p:regular r:id="rId29"/>
      <p:bold r:id="rId30"/>
      <p:italic r:id="rId31"/>
      <p:boldItalic r:id="rId32"/>
    </p:embeddedFont>
    <p:embeddedFont>
      <p:font typeface="Work Sans Light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254429C-30D8-4562-B01A-F09D50149706}">
  <a:tblStyle styleId="{7254429C-30D8-4562-B01A-F09D5014970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82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a1242414e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a1242414e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a1242414e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a1242414e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1242414e1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1242414e1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1242414e1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1242414e1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6267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1242414e1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1242414e1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7087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a1242414e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a1242414e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a1242414e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a1242414e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281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932950" y="897550"/>
            <a:ext cx="7263900" cy="32085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218125" y="956825"/>
            <a:ext cx="6707700" cy="21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218125" y="3555800"/>
            <a:ext cx="6707700" cy="4041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bg>
      <p:bgPr>
        <a:solidFill>
          <a:schemeClr val="accent4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2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4572000" y="1262450"/>
            <a:ext cx="3578400" cy="27699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764075" y="2392025"/>
            <a:ext cx="2083500" cy="5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4764075" y="3207300"/>
            <a:ext cx="27321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4879875" y="1534825"/>
            <a:ext cx="1061400" cy="719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/>
          <p:nvPr/>
        </p:nvSpPr>
        <p:spPr>
          <a:xfrm>
            <a:off x="713150" y="1312550"/>
            <a:ext cx="7717800" cy="32907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360250"/>
            <a:ext cx="7704000" cy="32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Work Sans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Work Sans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Work Sans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Work Sans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Work Sans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Work Sans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Work Sans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Work Sans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/>
          <p:nvPr/>
        </p:nvSpPr>
        <p:spPr>
          <a:xfrm>
            <a:off x="1143600" y="2240800"/>
            <a:ext cx="3004800" cy="15549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4995600" y="2240800"/>
            <a:ext cx="3004800" cy="15549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1368152" y="2820712"/>
            <a:ext cx="25557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2"/>
          </p:nvPr>
        </p:nvSpPr>
        <p:spPr>
          <a:xfrm>
            <a:off x="5220152" y="2820712"/>
            <a:ext cx="25557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3"/>
          </p:nvPr>
        </p:nvSpPr>
        <p:spPr>
          <a:xfrm>
            <a:off x="1368150" y="2430947"/>
            <a:ext cx="25557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4"/>
          </p:nvPr>
        </p:nvSpPr>
        <p:spPr>
          <a:xfrm>
            <a:off x="5220150" y="2430947"/>
            <a:ext cx="25557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9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/>
          <p:nvPr/>
        </p:nvSpPr>
        <p:spPr>
          <a:xfrm rot="10800000" flipH="1">
            <a:off x="1840750" y="1545725"/>
            <a:ext cx="5448300" cy="22290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2195624" y="1734150"/>
            <a:ext cx="4752900" cy="5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ubTitle" idx="1"/>
          </p:nvPr>
        </p:nvSpPr>
        <p:spPr>
          <a:xfrm>
            <a:off x="2195425" y="2396600"/>
            <a:ext cx="4752900" cy="12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9_1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/>
          <p:nvPr/>
        </p:nvSpPr>
        <p:spPr>
          <a:xfrm>
            <a:off x="3578850" y="1501675"/>
            <a:ext cx="4845000" cy="22554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title"/>
          </p:nvPr>
        </p:nvSpPr>
        <p:spPr>
          <a:xfrm>
            <a:off x="3709925" y="1583037"/>
            <a:ext cx="4611300" cy="65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subTitle" idx="1"/>
          </p:nvPr>
        </p:nvSpPr>
        <p:spPr>
          <a:xfrm>
            <a:off x="3709925" y="2360009"/>
            <a:ext cx="4611300" cy="11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7_2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6"/>
          <p:cNvSpPr/>
          <p:nvPr/>
        </p:nvSpPr>
        <p:spPr>
          <a:xfrm>
            <a:off x="720000" y="2375450"/>
            <a:ext cx="7704000" cy="1478400"/>
          </a:xfrm>
          <a:prstGeom prst="rect">
            <a:avLst/>
          </a:prstGeom>
          <a:solidFill>
            <a:srgbClr val="000000">
              <a:alpha val="675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 flipH="1"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subTitle" idx="1"/>
          </p:nvPr>
        </p:nvSpPr>
        <p:spPr>
          <a:xfrm>
            <a:off x="948475" y="2883675"/>
            <a:ext cx="22218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subTitle" idx="2"/>
          </p:nvPr>
        </p:nvSpPr>
        <p:spPr>
          <a:xfrm>
            <a:off x="5973575" y="2883675"/>
            <a:ext cx="22218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subTitle" idx="3"/>
          </p:nvPr>
        </p:nvSpPr>
        <p:spPr>
          <a:xfrm>
            <a:off x="3461019" y="2883675"/>
            <a:ext cx="22218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subTitle" idx="4"/>
          </p:nvPr>
        </p:nvSpPr>
        <p:spPr>
          <a:xfrm>
            <a:off x="948475" y="2533775"/>
            <a:ext cx="22218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5"/>
          </p:nvPr>
        </p:nvSpPr>
        <p:spPr>
          <a:xfrm>
            <a:off x="3461019" y="2533775"/>
            <a:ext cx="22218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subTitle" idx="6"/>
          </p:nvPr>
        </p:nvSpPr>
        <p:spPr>
          <a:xfrm>
            <a:off x="5973577" y="2533775"/>
            <a:ext cx="2221800" cy="4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bg>
      <p:bgPr>
        <a:solidFill>
          <a:schemeClr val="accent4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0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○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■"/>
              <a:defRPr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8" r:id="rId5"/>
    <p:sldLayoutId id="2147483666" r:id="rId6"/>
    <p:sldLayoutId id="2147483667" r:id="rId7"/>
    <p:sldLayoutId id="2147483672" r:id="rId8"/>
    <p:sldLayoutId id="2147483678" r:id="rId9"/>
    <p:sldLayoutId id="214748367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6"/>
          <p:cNvSpPr txBox="1">
            <a:spLocks noGrp="1"/>
          </p:cNvSpPr>
          <p:nvPr>
            <p:ph type="ctrTitle"/>
          </p:nvPr>
        </p:nvSpPr>
        <p:spPr>
          <a:xfrm>
            <a:off x="1218125" y="956825"/>
            <a:ext cx="6596700" cy="17166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SIH 2023 Hackathon</a:t>
            </a:r>
            <a:br>
              <a:rPr lang="en" sz="2400" dirty="0"/>
            </a:br>
            <a:r>
              <a:rPr lang="en" sz="2800" dirty="0"/>
              <a:t> </a:t>
            </a:r>
            <a:r>
              <a:rPr lang="en-US" sz="2800" dirty="0">
                <a:solidFill>
                  <a:schemeClr val="lt1"/>
                </a:solidFill>
              </a:rPr>
              <a:t>Developing a software that can translate resource material and other texts from English to other Indian regional languages</a:t>
            </a:r>
            <a:endParaRPr sz="2800" dirty="0">
              <a:solidFill>
                <a:schemeClr val="lt1"/>
              </a:solidFill>
            </a:endParaRPr>
          </a:p>
        </p:txBody>
      </p:sp>
      <p:grpSp>
        <p:nvGrpSpPr>
          <p:cNvPr id="221" name="Google Shape;221;p36"/>
          <p:cNvGrpSpPr/>
          <p:nvPr/>
        </p:nvGrpSpPr>
        <p:grpSpPr>
          <a:xfrm>
            <a:off x="1218125" y="3287188"/>
            <a:ext cx="6707700" cy="114300"/>
            <a:chOff x="1218125" y="3106700"/>
            <a:chExt cx="6707700" cy="114300"/>
          </a:xfrm>
        </p:grpSpPr>
        <p:sp>
          <p:nvSpPr>
            <p:cNvPr id="222" name="Google Shape;222;p36"/>
            <p:cNvSpPr/>
            <p:nvPr/>
          </p:nvSpPr>
          <p:spPr>
            <a:xfrm>
              <a:off x="1218125" y="3106700"/>
              <a:ext cx="65334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6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E61E017-8F70-3AE2-8224-C1BB9DB4F948}"/>
              </a:ext>
            </a:extLst>
          </p:cNvPr>
          <p:cNvSpPr/>
          <p:nvPr/>
        </p:nvSpPr>
        <p:spPr>
          <a:xfrm flipH="1">
            <a:off x="2092272" y="3053166"/>
            <a:ext cx="4874216" cy="72067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itka Heading Semibold" pitchFamily="2" charset="0"/>
              </a:rPr>
              <a:t>Bridging Language Barriers for Better Access to Resource Materials</a:t>
            </a:r>
            <a:endParaRPr lang="en-IN" sz="2400" i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itka Heading Semibold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9"/>
          <p:cNvSpPr txBox="1">
            <a:spLocks noGrp="1"/>
          </p:cNvSpPr>
          <p:nvPr>
            <p:ph type="title"/>
          </p:nvPr>
        </p:nvSpPr>
        <p:spPr>
          <a:xfrm>
            <a:off x="3709925" y="1583037"/>
            <a:ext cx="4611300" cy="65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Introduction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67" name="Google Shape;267;p39"/>
          <p:cNvSpPr txBox="1">
            <a:spLocks noGrp="1"/>
          </p:cNvSpPr>
          <p:nvPr>
            <p:ph type="subTitle" idx="1"/>
          </p:nvPr>
        </p:nvSpPr>
        <p:spPr>
          <a:xfrm>
            <a:off x="3709925" y="2360009"/>
            <a:ext cx="4611300" cy="11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India is a linguistically diverse country with hundreds of languages and dialects, and not everyone is comfortable with English. Translating content into regional languages promotes inclusivity and ensures that a wider audience can benefit from the material.</a:t>
            </a:r>
          </a:p>
        </p:txBody>
      </p:sp>
      <p:grpSp>
        <p:nvGrpSpPr>
          <p:cNvPr id="268" name="Google Shape;268;p39"/>
          <p:cNvGrpSpPr/>
          <p:nvPr/>
        </p:nvGrpSpPr>
        <p:grpSpPr>
          <a:xfrm>
            <a:off x="3787900" y="2233575"/>
            <a:ext cx="1785800" cy="114325"/>
            <a:chOff x="6140025" y="3106700"/>
            <a:chExt cx="1785800" cy="114325"/>
          </a:xfrm>
        </p:grpSpPr>
        <p:sp>
          <p:nvSpPr>
            <p:cNvPr id="269" name="Google Shape;269;p39"/>
            <p:cNvSpPr/>
            <p:nvPr/>
          </p:nvSpPr>
          <p:spPr>
            <a:xfrm>
              <a:off x="6140025" y="3106725"/>
              <a:ext cx="16116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9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1" name="Google Shape;271;p39"/>
          <p:cNvPicPr preferRelativeResize="0"/>
          <p:nvPr/>
        </p:nvPicPr>
        <p:blipFill rotWithShape="1">
          <a:blip r:embed="rId3">
            <a:alphaModFix/>
          </a:blip>
          <a:srcRect l="2937" t="4160" r="2293" b="8242"/>
          <a:stretch/>
        </p:blipFill>
        <p:spPr>
          <a:xfrm>
            <a:off x="757075" y="1482875"/>
            <a:ext cx="2800175" cy="227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"/>
          <p:cNvSpPr txBox="1">
            <a:spLocks noGrp="1"/>
          </p:cNvSpPr>
          <p:nvPr>
            <p:ph type="title"/>
          </p:nvPr>
        </p:nvSpPr>
        <p:spPr>
          <a:xfrm>
            <a:off x="4764075" y="1495586"/>
            <a:ext cx="2083500" cy="6570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goals</a:t>
            </a:r>
            <a:endParaRPr dirty="0"/>
          </a:p>
        </p:txBody>
      </p:sp>
      <p:sp>
        <p:nvSpPr>
          <p:cNvPr id="277" name="Google Shape;277;p40"/>
          <p:cNvSpPr txBox="1">
            <a:spLocks noGrp="1"/>
          </p:cNvSpPr>
          <p:nvPr>
            <p:ph type="body" idx="1"/>
          </p:nvPr>
        </p:nvSpPr>
        <p:spPr>
          <a:xfrm>
            <a:off x="4764075" y="2152567"/>
            <a:ext cx="2732100" cy="1711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 goal of this project is to build a viable software that can provide ease of access in translating resources from English to Regional languages</a:t>
            </a:r>
            <a:endParaRPr dirty="0"/>
          </a:p>
        </p:txBody>
      </p:sp>
      <p:grpSp>
        <p:nvGrpSpPr>
          <p:cNvPr id="279" name="Google Shape;279;p40"/>
          <p:cNvGrpSpPr/>
          <p:nvPr/>
        </p:nvGrpSpPr>
        <p:grpSpPr>
          <a:xfrm>
            <a:off x="4879875" y="2061276"/>
            <a:ext cx="1708788" cy="91311"/>
            <a:chOff x="6217037" y="3106700"/>
            <a:chExt cx="1708788" cy="114325"/>
          </a:xfrm>
        </p:grpSpPr>
        <p:sp>
          <p:nvSpPr>
            <p:cNvPr id="280" name="Google Shape;280;p40"/>
            <p:cNvSpPr/>
            <p:nvPr/>
          </p:nvSpPr>
          <p:spPr>
            <a:xfrm>
              <a:off x="6217037" y="3106725"/>
              <a:ext cx="1534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0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1"/>
          <p:cNvSpPr txBox="1">
            <a:spLocks noGrp="1"/>
          </p:cNvSpPr>
          <p:nvPr>
            <p:ph type="title"/>
          </p:nvPr>
        </p:nvSpPr>
        <p:spPr/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LANGUAGES WE ARE  going to translate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ACEC43A-0F4D-AB78-069E-D9D0A58F0E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numCol="2"/>
          <a:lstStyle/>
          <a:p>
            <a:r>
              <a:rPr lang="en-IN" dirty="0"/>
              <a:t>Assamese</a:t>
            </a:r>
          </a:p>
          <a:p>
            <a:r>
              <a:rPr lang="en-IN" dirty="0"/>
              <a:t>Bengali</a:t>
            </a:r>
          </a:p>
          <a:p>
            <a:r>
              <a:rPr lang="en-IN" dirty="0"/>
              <a:t>Bodo</a:t>
            </a:r>
          </a:p>
          <a:p>
            <a:r>
              <a:rPr lang="en-IN" dirty="0"/>
              <a:t>Dogri</a:t>
            </a:r>
          </a:p>
          <a:p>
            <a:r>
              <a:rPr lang="en-IN" dirty="0"/>
              <a:t>Gujarati</a:t>
            </a:r>
          </a:p>
          <a:p>
            <a:r>
              <a:rPr lang="en-IN" dirty="0"/>
              <a:t>Hindi</a:t>
            </a:r>
          </a:p>
          <a:p>
            <a:r>
              <a:rPr lang="en-IN" dirty="0"/>
              <a:t>Kannada</a:t>
            </a:r>
          </a:p>
          <a:p>
            <a:r>
              <a:rPr lang="en-IN" dirty="0"/>
              <a:t>Kashmiri</a:t>
            </a:r>
          </a:p>
          <a:p>
            <a:r>
              <a:rPr lang="en-IN" dirty="0"/>
              <a:t>Konkani</a:t>
            </a:r>
          </a:p>
          <a:p>
            <a:r>
              <a:rPr lang="en-IN" dirty="0"/>
              <a:t>Maithili</a:t>
            </a:r>
          </a:p>
          <a:p>
            <a:r>
              <a:rPr lang="en-IN" dirty="0"/>
              <a:t>Malayalam</a:t>
            </a:r>
          </a:p>
          <a:p>
            <a:r>
              <a:rPr lang="en-IN" dirty="0"/>
              <a:t>Marathi</a:t>
            </a:r>
          </a:p>
          <a:p>
            <a:r>
              <a:rPr lang="en-IN" dirty="0"/>
              <a:t>Meitei</a:t>
            </a:r>
          </a:p>
          <a:p>
            <a:r>
              <a:rPr lang="en-IN" dirty="0"/>
              <a:t>Nepali</a:t>
            </a:r>
          </a:p>
          <a:p>
            <a:r>
              <a:rPr lang="en-IN" dirty="0"/>
              <a:t>Odia</a:t>
            </a:r>
          </a:p>
          <a:p>
            <a:r>
              <a:rPr lang="en-IN" dirty="0"/>
              <a:t>Punjabi</a:t>
            </a:r>
          </a:p>
          <a:p>
            <a:r>
              <a:rPr lang="en-IN" dirty="0"/>
              <a:t>Santali</a:t>
            </a:r>
          </a:p>
          <a:p>
            <a:r>
              <a:rPr lang="en-IN" dirty="0"/>
              <a:t>Sindhi</a:t>
            </a:r>
          </a:p>
          <a:p>
            <a:r>
              <a:rPr lang="en-IN" dirty="0"/>
              <a:t>Tamil</a:t>
            </a:r>
          </a:p>
          <a:p>
            <a:r>
              <a:rPr lang="en-IN" dirty="0"/>
              <a:t>Telugu</a:t>
            </a:r>
          </a:p>
          <a:p>
            <a:r>
              <a:rPr lang="en-IN" dirty="0"/>
              <a:t>Urdu</a:t>
            </a:r>
          </a:p>
        </p:txBody>
      </p:sp>
      <p:grpSp>
        <p:nvGrpSpPr>
          <p:cNvPr id="293" name="Google Shape;293;p41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294" name="Google Shape;294;p41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1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2"/>
          <p:cNvSpPr txBox="1">
            <a:spLocks noGrp="1"/>
          </p:cNvSpPr>
          <p:nvPr>
            <p:ph type="title"/>
          </p:nvPr>
        </p:nvSpPr>
        <p:spPr>
          <a:xfrm>
            <a:off x="2195624" y="1734150"/>
            <a:ext cx="4752900" cy="5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Overview of Software Features</a:t>
            </a:r>
            <a:endParaRPr lang="en-IN" dirty="0">
              <a:solidFill>
                <a:schemeClr val="lt1"/>
              </a:solidFill>
            </a:endParaRPr>
          </a:p>
        </p:txBody>
      </p:sp>
      <p:sp>
        <p:nvSpPr>
          <p:cNvPr id="301" name="Google Shape;301;p42"/>
          <p:cNvSpPr txBox="1">
            <a:spLocks noGrp="1"/>
          </p:cNvSpPr>
          <p:nvPr>
            <p:ph type="subTitle" idx="1"/>
          </p:nvPr>
        </p:nvSpPr>
        <p:spPr>
          <a:xfrm>
            <a:off x="2195425" y="2396600"/>
            <a:ext cx="4752900" cy="1369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itka Banner Semibold" pitchFamily="2" charset="0"/>
              </a:rPr>
              <a:t>A clean and intuitive user interface designed for users of all backgrounds and age groups.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itka Banner Semibold" pitchFamily="2" charset="0"/>
              </a:rPr>
              <a:t>Simple navigation, making it accessible for individuals with varying levels of technical proficiency.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itka Banner Semibold" pitchFamily="2" charset="0"/>
              </a:rPr>
              <a:t>A user-centric approach ensures that translation is a straightforward and pleasant experience.</a:t>
            </a:r>
          </a:p>
        </p:txBody>
      </p:sp>
      <p:grpSp>
        <p:nvGrpSpPr>
          <p:cNvPr id="302" name="Google Shape;302;p42"/>
          <p:cNvGrpSpPr/>
          <p:nvPr/>
        </p:nvGrpSpPr>
        <p:grpSpPr>
          <a:xfrm>
            <a:off x="3256200" y="2278725"/>
            <a:ext cx="2645325" cy="114325"/>
            <a:chOff x="5280500" y="3106700"/>
            <a:chExt cx="2645325" cy="114325"/>
          </a:xfrm>
        </p:grpSpPr>
        <p:sp>
          <p:nvSpPr>
            <p:cNvPr id="303" name="Google Shape;303;p42"/>
            <p:cNvSpPr/>
            <p:nvPr/>
          </p:nvSpPr>
          <p:spPr>
            <a:xfrm>
              <a:off x="5280500" y="3106725"/>
              <a:ext cx="24711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2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2"/>
          <p:cNvSpPr txBox="1">
            <a:spLocks noGrp="1"/>
          </p:cNvSpPr>
          <p:nvPr>
            <p:ph type="title"/>
          </p:nvPr>
        </p:nvSpPr>
        <p:spPr>
          <a:xfrm>
            <a:off x="2195624" y="1734150"/>
            <a:ext cx="4752900" cy="5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</a:rPr>
              <a:t>Translation Accuracy</a:t>
            </a:r>
          </a:p>
        </p:txBody>
      </p:sp>
      <p:sp>
        <p:nvSpPr>
          <p:cNvPr id="301" name="Google Shape;301;p42"/>
          <p:cNvSpPr txBox="1">
            <a:spLocks noGrp="1"/>
          </p:cNvSpPr>
          <p:nvPr>
            <p:ph type="subTitle" idx="1"/>
          </p:nvPr>
        </p:nvSpPr>
        <p:spPr>
          <a:xfrm>
            <a:off x="2195425" y="2396600"/>
            <a:ext cx="4752900" cy="1369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itka Display Semibold" pitchFamily="2" charset="0"/>
              </a:rPr>
              <a:t>State-of-the-art machine learning algorithms ensure high-quality translations.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itka Display Semibold" pitchFamily="2" charset="0"/>
              </a:rPr>
              <a:t>Real-time error detection and correction to improve translation accuracy.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itka Display Semibold" pitchFamily="2" charset="0"/>
              </a:rPr>
              <a:t>Continuous learning from user feedback and human reviewers to enhance translation precision over time.</a:t>
            </a:r>
          </a:p>
        </p:txBody>
      </p:sp>
      <p:grpSp>
        <p:nvGrpSpPr>
          <p:cNvPr id="302" name="Google Shape;302;p42"/>
          <p:cNvGrpSpPr/>
          <p:nvPr/>
        </p:nvGrpSpPr>
        <p:grpSpPr>
          <a:xfrm>
            <a:off x="3256200" y="2278725"/>
            <a:ext cx="2645325" cy="114325"/>
            <a:chOff x="5280500" y="3106700"/>
            <a:chExt cx="2645325" cy="114325"/>
          </a:xfrm>
        </p:grpSpPr>
        <p:sp>
          <p:nvSpPr>
            <p:cNvPr id="303" name="Google Shape;303;p42"/>
            <p:cNvSpPr/>
            <p:nvPr/>
          </p:nvSpPr>
          <p:spPr>
            <a:xfrm>
              <a:off x="5280500" y="3106725"/>
              <a:ext cx="24711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2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36078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2"/>
          <p:cNvSpPr txBox="1">
            <a:spLocks noGrp="1"/>
          </p:cNvSpPr>
          <p:nvPr>
            <p:ph type="title"/>
          </p:nvPr>
        </p:nvSpPr>
        <p:spPr>
          <a:xfrm>
            <a:off x="2195624" y="1734150"/>
            <a:ext cx="4752900" cy="55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i="0" dirty="0">
                <a:effectLst/>
                <a:latin typeface="Segoe UI Variable Text Semibold" pitchFamily="2" charset="0"/>
              </a:rPr>
              <a:t>Supported Languages</a:t>
            </a:r>
            <a:endParaRPr lang="en-IN" dirty="0">
              <a:solidFill>
                <a:schemeClr val="lt1"/>
              </a:solidFill>
              <a:latin typeface="Segoe UI Variable Text Semibold" pitchFamily="2" charset="0"/>
            </a:endParaRPr>
          </a:p>
        </p:txBody>
      </p:sp>
      <p:sp>
        <p:nvSpPr>
          <p:cNvPr id="301" name="Google Shape;301;p42"/>
          <p:cNvSpPr txBox="1">
            <a:spLocks noGrp="1"/>
          </p:cNvSpPr>
          <p:nvPr>
            <p:ph type="subTitle" idx="1"/>
          </p:nvPr>
        </p:nvSpPr>
        <p:spPr>
          <a:xfrm>
            <a:off x="2195425" y="2396600"/>
            <a:ext cx="4752900" cy="1369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itka Display Semibold" pitchFamily="2" charset="0"/>
              </a:rPr>
              <a:t>Extensive support for a wide range of Indian regional languages.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itka Display Semibold" pitchFamily="2" charset="0"/>
              </a:rPr>
              <a:t>Includes major languages such as Hindi, Bengali, Tamil, Telugu, Marathi, and more.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itka Display Semibold" pitchFamily="2" charset="0"/>
              </a:rPr>
              <a:t>Consideration for dialects, scripts, and cultural nuances to ensure authentic translations.</a:t>
            </a:r>
          </a:p>
        </p:txBody>
      </p:sp>
      <p:grpSp>
        <p:nvGrpSpPr>
          <p:cNvPr id="302" name="Google Shape;302;p42"/>
          <p:cNvGrpSpPr/>
          <p:nvPr/>
        </p:nvGrpSpPr>
        <p:grpSpPr>
          <a:xfrm>
            <a:off x="3256200" y="2278725"/>
            <a:ext cx="2645325" cy="114325"/>
            <a:chOff x="5280500" y="3106700"/>
            <a:chExt cx="2645325" cy="114325"/>
          </a:xfrm>
        </p:grpSpPr>
        <p:sp>
          <p:nvSpPr>
            <p:cNvPr id="303" name="Google Shape;303;p42"/>
            <p:cNvSpPr/>
            <p:nvPr/>
          </p:nvSpPr>
          <p:spPr>
            <a:xfrm>
              <a:off x="5280500" y="3106725"/>
              <a:ext cx="24711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2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30382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Benefits of Regional Language Translation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49" name="Google Shape;349;p47"/>
          <p:cNvSpPr txBox="1">
            <a:spLocks noGrp="1"/>
          </p:cNvSpPr>
          <p:nvPr>
            <p:ph type="subTitle" idx="1"/>
          </p:nvPr>
        </p:nvSpPr>
        <p:spPr>
          <a:xfrm>
            <a:off x="1368149" y="3020892"/>
            <a:ext cx="25557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Enables individuals who are more comfortable in their regional language to engage with content effectively.</a:t>
            </a:r>
          </a:p>
        </p:txBody>
      </p:sp>
      <p:sp>
        <p:nvSpPr>
          <p:cNvPr id="350" name="Google Shape;350;p47"/>
          <p:cNvSpPr txBox="1">
            <a:spLocks noGrp="1"/>
          </p:cNvSpPr>
          <p:nvPr>
            <p:ph type="subTitle" idx="2"/>
          </p:nvPr>
        </p:nvSpPr>
        <p:spPr>
          <a:xfrm>
            <a:off x="5220152" y="3004382"/>
            <a:ext cx="2555700" cy="7152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Fosters a sense of belonging and representation among speakers of regional languages.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1" name="Google Shape;351;p47"/>
          <p:cNvSpPr txBox="1">
            <a:spLocks noGrp="1"/>
          </p:cNvSpPr>
          <p:nvPr>
            <p:ph type="subTitle" idx="3"/>
          </p:nvPr>
        </p:nvSpPr>
        <p:spPr>
          <a:xfrm>
            <a:off x="1368150" y="2430946"/>
            <a:ext cx="2555700" cy="6986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Increased Accessibility</a:t>
            </a:r>
            <a:endParaRPr dirty="0"/>
          </a:p>
        </p:txBody>
      </p:sp>
      <p:sp>
        <p:nvSpPr>
          <p:cNvPr id="352" name="Google Shape;352;p47"/>
          <p:cNvSpPr txBox="1">
            <a:spLocks noGrp="1"/>
          </p:cNvSpPr>
          <p:nvPr>
            <p:ph type="subTitle" idx="4"/>
          </p:nvPr>
        </p:nvSpPr>
        <p:spPr>
          <a:xfrm>
            <a:off x="5220150" y="2430946"/>
            <a:ext cx="2555700" cy="7152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Enhanced Inclusivity</a:t>
            </a:r>
            <a:endParaRPr dirty="0"/>
          </a:p>
        </p:txBody>
      </p:sp>
      <p:grpSp>
        <p:nvGrpSpPr>
          <p:cNvPr id="353" name="Google Shape;353;p47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354" name="Google Shape;354;p47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7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solidFill>
            <a:srgbClr val="000000">
              <a:alpha val="6759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Benefits of Regional Language Translation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49" name="Google Shape;349;p47"/>
          <p:cNvSpPr txBox="1">
            <a:spLocks noGrp="1"/>
          </p:cNvSpPr>
          <p:nvPr>
            <p:ph type="subTitle" idx="1"/>
          </p:nvPr>
        </p:nvSpPr>
        <p:spPr>
          <a:xfrm>
            <a:off x="1368149" y="3020892"/>
            <a:ext cx="25557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dirty="0">
                <a:solidFill>
                  <a:srgbClr val="D1D5D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Supports education in regional languages, which is crucial for early literacy and learning.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0" name="Google Shape;350;p47"/>
          <p:cNvSpPr txBox="1">
            <a:spLocks noGrp="1"/>
          </p:cNvSpPr>
          <p:nvPr>
            <p:ph type="subTitle" idx="2"/>
          </p:nvPr>
        </p:nvSpPr>
        <p:spPr>
          <a:xfrm>
            <a:off x="5305393" y="3012637"/>
            <a:ext cx="2555700" cy="7152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Encourages the use and propagation of regional languages in the digital age.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51" name="Google Shape;351;p47"/>
          <p:cNvSpPr txBox="1">
            <a:spLocks noGrp="1"/>
          </p:cNvSpPr>
          <p:nvPr>
            <p:ph type="subTitle" idx="3"/>
          </p:nvPr>
        </p:nvSpPr>
        <p:spPr>
          <a:xfrm>
            <a:off x="1386599" y="2376702"/>
            <a:ext cx="2555700" cy="6986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Education and Literacy</a:t>
            </a:r>
            <a:endParaRPr dirty="0"/>
          </a:p>
        </p:txBody>
      </p:sp>
      <p:sp>
        <p:nvSpPr>
          <p:cNvPr id="352" name="Google Shape;352;p47"/>
          <p:cNvSpPr txBox="1">
            <a:spLocks noGrp="1"/>
          </p:cNvSpPr>
          <p:nvPr>
            <p:ph type="subTitle" idx="4"/>
          </p:nvPr>
        </p:nvSpPr>
        <p:spPr>
          <a:xfrm>
            <a:off x="5220150" y="2430946"/>
            <a:ext cx="2555700" cy="7152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Cultural Preservation</a:t>
            </a:r>
            <a:endParaRPr dirty="0"/>
          </a:p>
        </p:txBody>
      </p:sp>
      <p:grpSp>
        <p:nvGrpSpPr>
          <p:cNvPr id="353" name="Google Shape;353;p47"/>
          <p:cNvGrpSpPr/>
          <p:nvPr/>
        </p:nvGrpSpPr>
        <p:grpSpPr>
          <a:xfrm>
            <a:off x="713150" y="1090100"/>
            <a:ext cx="7717800" cy="114325"/>
            <a:chOff x="208025" y="3106700"/>
            <a:chExt cx="7717800" cy="114325"/>
          </a:xfrm>
        </p:grpSpPr>
        <p:sp>
          <p:nvSpPr>
            <p:cNvPr id="354" name="Google Shape;354;p47"/>
            <p:cNvSpPr/>
            <p:nvPr/>
          </p:nvSpPr>
          <p:spPr>
            <a:xfrm>
              <a:off x="208025" y="3106725"/>
              <a:ext cx="75435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7"/>
            <p:cNvSpPr/>
            <p:nvPr/>
          </p:nvSpPr>
          <p:spPr>
            <a:xfrm>
              <a:off x="7814825" y="3106700"/>
              <a:ext cx="111000" cy="114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61302529"/>
      </p:ext>
    </p:extLst>
  </p:cSld>
  <p:clrMapOvr>
    <a:masterClrMapping/>
  </p:clrMapOvr>
</p:sld>
</file>

<file path=ppt/theme/theme1.xml><?xml version="1.0" encoding="utf-8"?>
<a:theme xmlns:a="http://schemas.openxmlformats.org/drawingml/2006/main" name="Hackathon Project Proposal by Slidesgo">
  <a:themeElements>
    <a:clrScheme name="Simple Light">
      <a:dk1>
        <a:srgbClr val="FFFFFF"/>
      </a:dk1>
      <a:lt1>
        <a:srgbClr val="EB008B"/>
      </a:lt1>
      <a:dk2>
        <a:srgbClr val="1F1A6B"/>
      </a:dk2>
      <a:lt2>
        <a:srgbClr val="00ADE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331</Words>
  <Application>Microsoft Office PowerPoint</Application>
  <PresentationFormat>On-screen Show (16:9)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Sitka Heading Semibold</vt:lpstr>
      <vt:lpstr>Sitka Display Semibold</vt:lpstr>
      <vt:lpstr>Sitka Banner Semibold</vt:lpstr>
      <vt:lpstr>Arial</vt:lpstr>
      <vt:lpstr>Work Sans</vt:lpstr>
      <vt:lpstr>Calibri</vt:lpstr>
      <vt:lpstr>Staatliches</vt:lpstr>
      <vt:lpstr>Roboto</vt:lpstr>
      <vt:lpstr>Work Sans Light</vt:lpstr>
      <vt:lpstr>Anton</vt:lpstr>
      <vt:lpstr>Segoe UI Variable Text Semibold</vt:lpstr>
      <vt:lpstr>Hackathon Project Proposal by Slidesgo</vt:lpstr>
      <vt:lpstr>SIH 2023 Hackathon  Developing a software that can translate resource material and other texts from English to other Indian regional languages</vt:lpstr>
      <vt:lpstr>Introduction</vt:lpstr>
      <vt:lpstr>Our goals</vt:lpstr>
      <vt:lpstr>LANGUAGES WE ARE  going to translate</vt:lpstr>
      <vt:lpstr>Overview of Software Features</vt:lpstr>
      <vt:lpstr>Translation Accuracy</vt:lpstr>
      <vt:lpstr>Supported Languages</vt:lpstr>
      <vt:lpstr>Benefits of Regional Language Translation</vt:lpstr>
      <vt:lpstr>Benefits of Regional Language Translation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SIH 2023 Hackathon  Developing a software that can translate resource material and other texts from English to other Indian regional languages</dc:title>
  <dc:creator>Abhik</dc:creator>
  <cp:lastModifiedBy>Abhik Das</cp:lastModifiedBy>
  <cp:revision>5</cp:revision>
  <dcterms:modified xsi:type="dcterms:W3CDTF">2023-10-27T18:37:47Z</dcterms:modified>
</cp:coreProperties>
</file>